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898"/>
    <a:srgbClr val="B6DF8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63A77-E69F-4516-817B-366CFA61F881}" type="datetimeFigureOut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18F2B2-18AF-481F-8488-3B33F004C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3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BC35D7-FF17-4675-9B24-56191D2BF209}" type="datetimeFigureOut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85F75A-56DF-48E0-B49D-9779902B1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62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Timestamps not</a:t>
            </a:r>
            <a:r>
              <a:rPr lang="en-US" baseline="0" dirty="0" smtClean="0"/>
              <a:t> a very big deal. We will be aggregating them into Months anyway. Being the same would prevent unexpected consequences.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5F75A-56DF-48E0-B49D-9779902B1B0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40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2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140200" y="115888"/>
              <a:ext cx="5075239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European Grid Initiative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  <a:defRPr/>
            </a:pPr>
            <a:r>
              <a:rPr lang="en-US" altLang="en-US" sz="1200" smtClean="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AutoShape 2" descr="data:image/jpeg;base64,/9j/4AAQSkZJRgABAQAAAQABAAD/2wCEAAkGBxQQEhQUEBQUFRUVFBUUFBQUFBUUFBQUFBQWFhQUFRQYHCggGBolHBUUITEiJSkrLi4uFx80ODMsNygtLisBCgoKDg0OGhAQGiwkHCQsLCwsLCwsLCwsLCwsLCwsLCwsLCwsLCwsLCwsLCwsLCwsLCwsLCwsLCwsLCwsLCwsLP/AABEIAKgBLAMBEQACEQEDEQH/xAAbAAACAwEBAQAAAAAAAAAAAAACAwABBAUGB//EAD8QAAICAQMBBQYDBgQEBwAAAAECAAMRBBIhMQUTQVFhBiIycYGRFEKhI1KxwdHwFjPh8QcVcoJTVGKSk7PT/8QAGgEAAwEBAQEAAAAAAAAAAAAAAQIDAAQFBv/EADIRAAICAgEDAgMHBAIDAAAAAAABAhEDEiEEMUETUQVhcSIygZGh0fAUscHhQlIVI/H/2gAMAwEAAhEDEQA/APiYnahAhKIUYsohWEIwoYjgLmAXMAkBiYgMTEBghCAJYybAxyvKKbJtDltlFkZNwHJfGWVk3jHJqY6ysm8Q9NVGWQm8Qf4qF5BfSDbVxfUYqxCjq5vVH9EA6qb1RvSFNqYPWZRYxTaiD1mMsYtrorzMdQFPdEeZjqAhniPIyqiLLSbkMkAYtjFTBJiGjWTExijMEowBBMAQDEYQDEYwJk2MDJsIQlIgCEqhRix0IwxHQAxGFZYEIC8QALxMYvEwCws1GsILDQthBZqBYQWNQLCCw0K2EBDQLCAhSBY1JSKEdBEHiM1YLQVwImmuARaYjmRopwQzam4AIgoYEiBoIBWLQ1glYKDYJWCg2CVgoawSs1BsrE1GJiEJUxiiIAgmAIJihQBgYyAMmxgTEYwMkEISqFDEogBrHEYwR0KGBGFsMCNQrDCQ6i2EKodAbE7ubU2wYSHUGwQrh1F2CFc2oNghXCoi7BiuNoByCFUbQXYMVQ6i7DUpjqIrmH3PSNQu4NiExWrCpJC+5g0G3KamZwMpgGqJoNuAa4HAZSBNcTQbYA1xXEOwBrg1GUgSkGo2wJSCg2AUmoayisFBsEiCg2URBQbBImoIBijAGKxkLMRjAmTYSpMYsSiFDWUQGMWUQjGLHQp0uw9Il1yV2FgHIUFMEgkjBIPh1mk6VoVHV0Ps+Le7KvhLFRhlq+8Hea0aXBTdk4B3bsYzxHctf58rAo2VpOzK7LmQMdq1s5PeUnJRc47wNsA9c8Rrajfn6Mk1zRvHs8GqR62O52VVBKEEvdZUqnaSRxWW3Y2kA4MdZKdPt/q/9e4jjxwaf8JqWYd6FC2JhmAG6ll3tYOeXAI9wdcNzxN6vF1/9Brz3M9/s8oda1YtY3eBRmvll7wIuwHcCzIoyePehUuNn24/x5M14NF/s3XUSXtZlym0ooyy2nFb8nGMrZ/7R55Ajkclwv4v4gaoZb7KBdo7zBORltgQkJYxHxZQDuxywwQeOkKzJ3x/OP3A415MtHYi97ajMcVJnPuJuO+tCQXYKF9/IyeQB5x3L7Ka8k/LRt/w2m0N3hI945AU7lVbXO1d2VO2rjdgHd14g9Z3Vfzj5fPwDXgg7CTaGDPhwTWMLkYQOd+SM/EAMcnk48I3qu69u/5iUu/uP/w0u9F3kBt5YnacKgX3hhscs23Bwc/OL6/DdAceasKn2bG0M1gUhLiyYG4PWbAqgZ5Dd03PhtPpnPqOaS9vydfuI4cXfh/pf7Gm/wBmEQkd6GAcgY2g7VrtYsxLYQ7qiuD5E9MZVdQ2u3j9v3sLxJN8+f8AD/ajlUdmIxtJJ2p096sE5bHxE7T49OvhKym0l8/qLGm38vmjVR7PoxxubK4352KCTU1g2sxwB7pHPofSK8zX49vzoeMU+P52sDT+zyvbam8/s2Vc+6Dkkg5DMASuDwDzjiaWZqMXXcMYJtq+wpuxagUDP1rFhO6sA7kDBeTmvlgNz4EPqSadLzX89/wDSTVv+f4E39hAFEBPeO5QBmrG39q9fvKGLflySOPWFZLt+F9fb3D44GWezSgWkucJkqcKMp3XeqzLuySQVBC52knriT9W64/l1/vkoo9zHqOw1/aCtm3Vbg3eBa0ZksrQ7XJwB+0PBOeB+9wdnxfn259/H4Bq+xKPZsvffUG/ytwDYHvPnbWvXjcfnwD1iOaUVKu4yjy0Mp9mFZFc2HbsRmwo3KzVNaycnyAwfHJ8jFnkp1Q8Y2YqOwlstCq5CtVXapKjdix602kA443nnxwOmZpScVdeWvyClzQ4eyu5MrZksf2Pu4FwLLtwc8MQWG398besR5Oe31+X8/sNXzBs9mqw5r71g4wclRsIe40VjrkHdtJPTk+WSN3V1x/qx1Ez3+zfd0va5f8AZlN6BQGxtTvsEnqjWIvT8r+UG9ul/PYKiFqvZ6pO+bfYUoexHG1d7bNnKnOFybB16YPWLu+F7jJIHXeyoRWZbd22u2xl24ZUQE1seehI2t+6SvXcIvqXxQ2p5V4zMhbRBkA0RjoAybCiogxYjoVhrKIVjVlEIxix0Kx9DlSCpII5BBIIPmCOkZCM106hlxtZhgADDEYAbeAPIBve+fPWW4fck2xzap2OWdyxG0ksSSv7pJPT0hSS7IRtjqrrFHDOBjbwxHu5J29emSTj1MolfglshiXNgDc2F+EZOB1PA8OSfuZVPkRs2DVWHH7Sz3W3L77e62Sdy88HJJz6zVH2RJzaLqvsQ+5Y6kLtBV2XC5ztGD0zziZqL7o3qMFb3H5m6AfEegBAHy5P3M3HsDZkFjeZ6BTyfhGML8hgcegm4FbH06h1xhmGMYwxGNvK4x5ZOPnNSfgVtj/xtnvftH9/h/fb3xjA3c88ccwax447C7PnnuV37EEFmweoycHp1Hj8I+w8oaQlsYuoYkEsxPIySc4OcjPkcn7mCl7CtsdTqHzkMwJySQxBJwwyT5+8fufOBxT4oVza5TM91rEksSSfiySc46Z84Ukuw9thNq3IALuQowAWJABGCAM8DHGINYrmg7y7WKOobJO5skgk7jnK/Cc+nhDSDbD/AOYWjGLLBjge+3HGOOeOINI+yHU5e4l9ZYRjvHxycb2x72d3GfHJz8zDrH2G3Yj8Q4AAZsDOBuOBnIOPLOT9zDwFNg36qxwA7uwA2gMzEAcHABPT3V49B5QJRXZD7MzvcxJO5skhicnJYZwxPmMnn1M1IdNkGssU5Fjg8ch2B90ELyD4AkD5mK4x7NDpsQ+qfcWLvuOMtubccYxk5z4D7CI1GqodMV+JfAUM2ByBuOAc5yBnjnn5xePYdMlmssK7WssK53bS7Fd2SS2CeuSTn1MXWPehtmIt1TkklmJO4ElichyS+eeckknzycwcIdWCNfap3LZYGyW3B2B3MME5B6kcExHQyE2atznLuSQwJLMchzlweeQTyfMxHQ6bMjRRkLYRR0LaTYyAMmxkVEoYIR0Kw1lUKxqyiEY1RHQjGIIwjNCCVRJjlEZIRs1Ut58iViRmjoJsI4HMY5HunyyJUT8IJ+UxnJLuwtngZhb9i+6mBsQVzB2CCTCtjUrhEchi0zCuQxKZhHM3aLRF848FP8ZOc1EbHB5W6Mt2nwSI6dibVwQ6Qhc44MFq6H5rbwZ3qjBUxJrmH2FlJh0wCkAykAyTDKQp0mKJiWTymZRMW1PnEoZSFOIrQ6YpliNDpimEVoomKYRGOmKIiDC2EUdC2ijIW0RjoAybGQMmwhCUQGGsohWOSURNjVlEhGOURkTY+sykSchyyqJseixkTZsq6RjnkbdNqGT4TCc+THGfdFsS5yxzMBJRVIZXxMKxi1ZgEc6HJpczE3lHJpfSYT1L4Q06bEwnqeBi0QiPIdLsjS5fHmCPvI5nUbLdJLbMomTV6PaxHkZSLtJkZtwm4vwTVaTbgegP3gi75HyNwqL9r/Mw2UxwqYhqJiiyCmpgKKYh6oSikJKZ6cwFEwGp85hlP2FMvlMUTEOkxRMzsIpVMSwiNFExTiI0OmJYSbRRMUwisdCmERjIUwiMohbRGOhZk2MiojCWI6AxiyqFY5BKImxyCURJs0VpKKJJs0JXKqJNyGpXKKJNyNNVJjqJKUzXXXDRCUjTWkWiTZtpp/3gZzymMOnz/UfzEwnqD9Pp+eenn4TEp5OODoLphxtOfTExy7yfg6lGmUDaPiPU+XoJzybf2n2O2GTHFemvvPu/b6DG7EPh/fzmXUIEuhyLlMw/hCGC494nAH8z6S7mtbONQnKenZnc0+nr037R8vjJ9znGOpIHwjkdfOcMsssv2Y8Hs4elh0z9SfNe3+u34jLdDXqWWyrK7mx72dpIONpJ6HwgjmliTjLwVydFDqZrJC1b8/2Of2nSHy6g9SpB6qR+Ujz6S3Tz4o4fieOpbJHKOk9J1WeWsgp9JNZRZTJbR5CYvGZmfTfvfYQllk9gDR6YgGUzPZp5isZmZ6v7EJZTEWUGGikciMtlUFFozEtVNqUUhL1xJQKKQlqpJwKKQiyuJKBRSM7rJNFExLiTZRCmERlEKMmx0DJhCEZAYxJZCMeglESZpqErFEpM9d/w/wCza9RqtlyB07m9tpyBuWpip48iIeocoY7j7oGJKUqZyKgMDkdB4z0lDg4m3sek9tOzq6NffXSoStTXtUZIGaa2PJ56kn6zn6JynhjKTt8/3Y3V1HI0jf2Z2bRp9Omp1SG5rmYaejca021nD22sPeIzwFHX68LOU8mR4sbpLu/r4QqUMeP1Miu+yOhoPw2tYU2aevT2OdtV1BcIHPwJZUxIIJwMg5zjz4TJHLgW6k5Jd0+9e6YmPLi6h+m4qLfZo4x0hRmVhhlLKw8mUkMPuDOlNNWuzPLytwk4vwex1VVFHdKNLU5OnpsZmewEs6+90OPCcONZJ7Pdrlrx4O7q+pwdM4xeJO0mI7Q0FTUpfShqzY1T17mddwXcHRm5xjgj+y+OclkeOTvi78/icXUxxT6ePUY1rbpr9idj6JHTUF1yUoLKeeG3AZ9Zs05RlBLyyXRwhkx5XJXUbXyA0NGPfKghSPdOcH0OOR9JSbv7PuceHj/2NWlXHv8A5O/2cyWttGmpUAbmYmzCoOrH3pyZVKEb3b9lxy/Y7+mzYuoyarBFLu226S8s6dexmzWMKfhXnp5nPnOd7JVLuevieOTvGqj4XP58+5g7crOM1LljZszjOFRdzcfMgfUxceTmpPg6Z9Oq2iuTQdOLatu4Lkgvk7AcHhcgZ+kCnrKx54lOGr/HxZfaHZ9NdRRN23n8zDnOTyeo6cxFkm3cu5V4YRjUexxOySLb8LlldbFYnxellwfnhm58ePKX31OLJhWQ9FV2ZV7/AHg4CdR1UlgN30zBLNk419yD6Pp0pep2rx3XK5/A4Ou7LKWbX55HQcMpPDA+RnbjzKcLifPZumnh6hRnzyuy4ab7/RnO7f0q132qgwocgAeA8uZXp5OWKLfehutjHH1U4RVJM4dqc8f39ZYEWbOy0pXc1yGwgDu6wSqMxPJscc4HkOsjl9R0ouvd+fwOrp8uCFyyq34Xj8TXrNLVfprbhUlNlL1g92W7uxbDjGxidrDrwZOMpwyxg5Wmn37qjt2x5+mllUdXFrt2Zyexeyl1Fu2xitaI9trAciqsZbbnxOQPrLZsjhC48tul9WJ0eNZZ/afCVv6GrT6nSXWLVZpEqqdgiWo79/UW4V3ZiRZyRkEY69cRZYs0I7xnclzT7P5L2/nY7MfUYMs/T0peH5PMdr9ntRbZU/xVuyHHAODww9CMH6zpxTWSCmuzJZIvHNxfg3ntDR0Kq16RdR7oN1uoZ1d2Iyy1KjYqA6A8njx6mXoZsjblPX2S/wA+/wDPodkc+KNKKv3bMftn2Oml1T107ghVLFV+WQWIG2MfEjP8Ielm8uJSl37fWjdRFQnSNNGio0Wlq1F9K6i/U72pqsZhTVUh2946qQbGY9ATjHkRzCW+bK4QdRj3fmyy1xQUmrbM/a2g0+r0dmr01Q09unetdTSjM1TJcdtd1QbJT3hgr04J+c6njyLHN2n2f08FPszhvHg8TckM0aLMziRZZCGEmyiFNJSHQMmxhqJOhYxHIfXTKxxolKZpr08tHGiMshro00rGCITynuv+GNZTWhh1FN5Hjz3TY4idal6NfNG6XJeT8Ga6/a3XEAm5en/l9P8A/nLPo+m/6/q/3ON/EMu1X+iGe3Wn3do6k+bV/wD0VxehlXTxX1/uxfiOSs7/AANw7POs0lApG63Sh67Kh8ZrdtyWIv5sdDiTWVYc0tu0qafz9gyvqenj6fMo915C7B7AcWpbcrVVUutju6lP8shgqg8sxIAwPOHqOpi4OEHcmqSXPfyQ6TBkjP1cq1jHlt8fgZdVX3ttlhGO8sezHlvYtj9ZWH2IqPskvyPK6nqlkySmvLPW6+8IaVNFNmNPRkvWS5G3kbs8facOKDkpPdr7T7Pg9Treu9OcI+lGX2Yt2rYHbmkewoaxmkgmpVUKK/3kKjowPj4xunlGNqX3vLbu/mc/xKGbNKLxc42vspKq90/mF2P2Y4TUAqRupIHz3LNnywcoO+zD0HS5448ylGrjx+Zro9nzsVec5yfUyT6tbNnSvhF4Vj83Z16ex9id2OckGxsfGw6D/pE5pdRtLf8AL5f7PQxfDI4sXpd75k/d+F9F7DquzcGJLNZ0w6TXsPOlUBs9eWH1AB/USGzbO+MaVHktf7RJUxUgEdPD9ZeEb5ITepy9br21S92i7V4J2jBHIyR98/SUg9XZzZbmtVwep9lOyKq6kWnnYrZbzaxssc+PTH/b6yOXI3Lk6MWFKCSOx+DwHz4jH6gwepyhXgVST8ox6js8WKFPBU5rPlzynyP6Ssczi3Jee5w5/h8MsFDs4u4v2+X0f6HmfaTQE22sB1cz0Olyr04x+R4PxPpMnrzyL3PP6jREBTjrn+M64zTbRyTg4Y4yrvZs7G7Fa8k8hF5d8FseiqOWb0Ejnzxxr5vsv54K9H0c+pk32iu7q/wS8sb2xUxQIlVldCHcAyMCzHjvLGxyx/TpEw67bOScn8/0R0dXlzaenDHKONe6fPzbM3s7SveW1s20X0WUbj0DPgoSfLIx9Y/U3qpL/i0x/hfULeWOTrZNfiZ9L7L2m1Uet0CsDY7AqiIpyzb+nQHGDGn1kNG079l5/Ip0/SZ1nqcaSfL8V9Tme0jDUam64Dh3JXg/CAFU48MgA/WU6dPHjjB90gdT1ay5ZSj2OnpPZx9Gq3Waey68+9TQK3euvytvIHJHgn39Iz6qOZvGpJR8u0m/kv3PSxYJ4I7yi3Lwq7fU8v2vpbWsZtQH71zvY2KVYk+OCBgcceHE7ccoKKWOqXscWTLk3vJ3+Z2e0ezG1mi0r0KztpkbT3VqCzqNxat9o5KkE8j+RnLiyRw5pxnwpcp/3R6E282GMoc1w0Zz2a2j7O1XfgpZrDRXVWww/d02d49rL1C8hRnx+c2Scc+eOnKjdv5vih4N4sL34b7I8JqNLKTimLDKYrNNIPGjojkM1lEk8aKxmZnrkpY0WUhW2ReMpY6t5ZNE5RNVVstFkJQNdV4lUyEoGynUiUTISxs6ei1rKcoWB5GVJBwRgjIj8NcnNKLjynR1NMrt0BjHn5HCPc7mn7LusO5txJ6sxOTxjkmT3hHglL1Mrum/m/8AZ19H2VtIJuVSOm1iWHy2yUslqlGxYYnF28ii/k7f6HWeisgG66x8dN7H9NxkFKa+5FI654sMlebLKX1f7kS/SJ0Un58zOPUS8iKfw/H2jf6mpe3qh0XwxySeB0Em+lyPuzpj8VwLtEP/ABIuONo+hMX+jl5H/wDMY64r8mCPaPyYD/tEP9H8gf8AmE+FL9B69usQMN9sfyiPpUn2LR+JtpVI10dou35j95KWJLwdWPqZy8nU01pPUn7yEopHfjm2Hrr6gv7V1T1LAESVM6LPlntOtRt3K9Nq5/JaUf6gjGflLRk0Tlj2PS+z/aGjCgM1S+6AQzsx48D4RZOT7BjjS8HrNPr6Qv7IqV65TBH1xE0bDLKog3dpAdMGOsTOeXUpHNu9oqx1AnRHpZvscOT4rhh94x2e0dDdQf1ll0mVdjlfxfpZd1/cC7X6VwAT/pDHFniwZOq6GcUmxCfhx/l3smfJmXn6Sj9b/lCznjHo0v8A15XG/ZtCNT2e1gwmpLg/lNhbP0zGjljF8wr8BJ9JPKqx59l7OV/5/wAHH1PY9yflJ+U6I58cvJxT+HZ8feN/Qwa3VXBdrtZtH5WZivHoTiNGEL2ilYJZMzWk5OvZt0ca7WkdcytDQwp9i37ft/8AHu/+Wz+sT0sf/Vfkjujkz/8Ad/mc/Vdqlzl3Zj5sxY48skx1FR4SM8c5u5cv5iqu12rO6t2Rv3kZlbHzBmcVJU1ZTHjnB3F0ZtZ2qbCWd2dj1Z2LMfmSczJKKpcIr6c5O5Ozm3aoRJMvDEzJbeJNsvHGzJbbJtl4wMllkjJovGIgtJuSKpFLJxMzXRQx6CXjFkJzijr6TsljyeB68S8YnDl6uK7HV0+hpT43yfJef1lUjinnzT+6q+p09PraU+CsH1Y5/QR0jmliyS+8zcnbxX4cD/pAH69YdF5JejJdnRH7aZvH7nP8YySXYm+mv7zbBHa7fvf0mF/pV4Rf/OD5iYH9Gij2uf3pg/0i9gl7Tz4zAfS0OTWkwk3gSNtFpMxzTikdfs4g5B+YkclrlFOm1dxf1O3R2glYyTOKeOTPaw9Tjiu5x+2PbJ+UqOPl4fWQfTnoY/iEEebKvccsSc+ZiOFHZj6nfsbE7GOOkidqfAY7G9IQOQtKHpb3SQPKVjGzhy5VF0+x0RrnI5J/vyM68NdmeD8Qi0toPgU9pbqczvikj5+TcnyCgyQCcesZ8IMUm6YrWMAcLnA4z5+s0brktUb+z2MNlxHjCUjBMSdaw6GAosMWPo7fsHR2H/cf4RXjg+6RaMckPuyf5mpfad+j7WH/AKlB/hE9CHjgt6+fy0/qkLs12nt+OsA+aH+RhUJLtL8xXNPvCvoc/UdlVP8A5dg+Tcf6Rrl5QVm17P8APg4+t7EsXkcjzH9Y1o6YdVHyce+hl6gwHbDJGXYyPmKyyoU8RlEZ7JKSKxM9kjIrEzvJSKoXJNDm6oovrOmKSOaSnI1J2gR8AA/jKxZB9On94YL3bqfvzKIXSEeyNFR8zmURKXyNCXARyLg2NXVRhHiYX4n1mB6ZO/8AWY2hBbMbUdWc/wCkxOSo2Up5wkJM30tj+/5THNNWdCi6Y5JwNtWox0mOdwaK1F/HHU8RWgwjzyY102ZPQs8p6PsXQYXJHynDmiro9z4fOahtI7tOmz4TlcD1Y52zQdMMdIupR5uDndoaAMOktj4Zw9S94nm7EKEjqPIz0FBSVnzks88cnB8r2Jnyl4o4ZVfBRjgM9x8xMWgjn3/KY6oGMk54/nAdCquRdh9OfMQjR+os2H5/of1mH1Qlr/n8jMUUBLaojxMw6xItO1XXoYDPpoPwNPa4bixQfXpBwJ/SNcwYi2qmz4TtPkYGikZZod1ZztX2aV5HI8xzEZ14+pT4ZyrqyJKR2wkmZLJGReJnaSkVQEkMGstEVj0fylFIm4jVsMopCOKGq5lIsRoYrSqYjQ9GjWTaH1qT6Q2Sk0hq1H/aaxHJBNgeOTMBW/Aym2YScODelk1nM4jA/iOnr/SESvBoq1X1mJTxGuvUzEJYzVXbnrMQlGjo6IAkZk5ukLihGU6keio1A6GcTgex66XB0V1AA6yWjsusyS7lrqxnr/fP9JnjMuojfcTZrBjiMsZOXUquDhdp2ZaduKNI8PrMjlOjAXAlqOZJsX3kI+otiDMOrQq0iYeNmW5pi0UYLrYLOqETDbdBZ0xgZLbvODYvGAhrYNiigJZ4rkOkKd4rkOoimtxF3KKBE1zL0Jm9QzwRl3QTa8N8YHzHEG6YFgcfuszXUq3wn+sSSstCco9zn3VETnkqOqEkxEkUIIYmY5JWJNjllUTYxY6YjGAx0xRivGUhWho1BjbCemixqCZlIHppD6/XMbYnI0pZBZFxGrcIbEcGNF3n9pthNPYYr56CbYRxruzdQp8eJtjmm0dKjEKOSdm6u7Exz0zRTqSOhg1QlzT4Y4a4jxgcUFTmvIyvWnOTz/sf6waIKzyTvuU2tPPQePEKggPLNiLdRn+/tGXBOm+5mstjWUjAztdiayqhYtroRlAS98FlFjM73QWWUDLc8BaMTBfEZ1QMTsYlnQkjOzRdiqQBaCxqFloHIZIU5iNlEhLmK2OkIcxLKpCi5EXYfVBDUnx5m9T3F9NeCiVM32WGpCVk0UYxJWIjHKZRMRoYDDYlF7odgUEHh2BQQMbYA4Bv7MaxG4l4PjmFMHA7u/XEayeyDrTzhsWTNNAAgbIztmyq6A55QNi3YjEHCx9V+fGFEpQo11XRkQlA0rfGJOBO/wDKKwemENQfD0/hNZvTRBaZgaxKN3rNYVATZZBZSMaM9lmJrKxjYh75rKLGIOpm2KrGJsvgsosZme4/SLsVUEJa6ayigJd8xWUSoQ8myiEsYjZRC2MFjoUxitjoS8VsdCXisohTRGOgCYljlZi7BLEomKw1MomChgaPYlBhobFoIGEFBZmAQPBsahiXkeMXdivGjbWw8J0RaOaSp8hlo+wtFq82xmg0eaxWhy2QKVk3E0VN5mORkvCHpd4xkI4eDcjsegJ+n849nM4pdwyT/pnJ/SZi0h6qfEgHy/mYpN14DDjJ94dR0z68TCuLfgjOB+bP3H8prMot+BduoHzmsaONmZtTFsqsYl74GyigZ3vg2KqAlroNiigKNs1jqIsvBY6iJeyLsUURZabYagCfKK2MgS0VsZIU0QZC2gHQmw4itlIoUxEFjpCWiMohZk5DA4k2EIGVTMWDGTBQYMomKGrRrFaC3w7A1JmCzUWWgboFFKcyblYWqN1NmBgSsJ+DmnHmxhaV2ESK3QbhoNXm9QVxH1PGjInJDlsB6x1Mm4m2m1UBz73hnIx9MiPvRCUZSa8FvrM8EgDyAA/XEHqAWKuyKS9RNuZwkx1ep9evHXwm3JvGwhqevz/rNugPGxGo1+CQMTbFIdPasV+PyOes2w/ocg/i8xXIPo0A2piOYyxCX1EVzKLGAb4NxvTBN0O4dCu9m3DoLeyLsMogkwWNRW6bY1FEw2EEtBYaFsYBkZXaIXSFsYB0hZisZAmIwgyYS4UzBLKIVjRHsQ0VVx0TlII1jxxDwKpMWcdIrY6vuV3MVh3LQ48IvYDVjBd8v4Tb0LoX33y+827B6ZRvHXyg3CoMX+M8hG3G9EYuuPlHWQR4EH+Njbi+iT8efCHc3oIr8WTN6gfSSL/FYm9UHpDqdf5weoJLAM/GQeoJ6JT6sHrzN6gVioTZd5Q+qUjD3FfivWb1B/SC/HHx5i7i+iijqxFcw+kQ6gHxg2N6bK72DYOhO9m3NoTvo24NCd9BsbQhum2NoTvptg6A97DsbUp7IdhlEzM0FlUgCYLGooxWwgkybYSolhKBgTMGDKKQrQYsjbgcRg1EPqCemV3xm3DogTdFcw6Fi6LubQs3wbg0Fm6K5DaAmybYOpXeQbBordDuai90O5qJvm9Q1E3zeozUQPNuzalmybcGpW+bcNEFhm3Nqgu+MG4NEX3xh3BoUbJtw6lb5tzUVug3YaK3TbmosPNsagu9m2BqTvZtzal97DuDUrvIdzak7yHcOpO8m3BqX3sO5tQS8G4Uit024aJmDY1AxbCSLZiswWEmZrATM1mL3TWaiZms1FZmsxMwBJMYkxiTGKmMSYxJjEmMSYxJjEmMSYxJjEmMSYxJjEmMSYxJjFzGJMYmZjEmMSYxMzGJmGzEzNZiZmsxMzWYmZrMTMxiTGP/2Q=="/>
          <p:cNvSpPr>
            <a:spLocks noChangeAspect="1" noChangeArrowheads="1"/>
          </p:cNvSpPr>
          <p:nvPr userDrawn="1"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6" name="AutoShape 4" descr="data:image/jpeg;base64,/9j/4AAQSkZJRgABAQAAAQABAAD/2wCEAAkGBxQQEhQUEBQUFRUVFBUUFBQUFBUUFBQUFBQWFhQUFRQYHCggGBolHBUUITEiJSkrLi4uFx80ODMsNygtLisBCgoKDg0OGhAQGiwkHCQsLCwsLCwsLCwsLCwsLCwsLCwsLCwsLCwsLCwsLCwsLCwsLCwsLCwsLCwsLCwsLCwsLP/AABEIAKgBLAMBEQACEQEDEQH/xAAbAAACAwEBAQAAAAAAAAAAAAACAwABBAUGB//EAD8QAAICAQMBBQYDBgQEBwAAAAECAAMRBBIhMQUTQVFhBiIycYGRFEKhI1KxwdHwFjPh8QcVcoJTVGKSk7PT/8QAGgEAAwEBAQEAAAAAAAAAAAAAAQIDAAQFBv/EADIRAAICAgEDAgMHBAIDAAAAAAABAhEDEiEEMUETUQVhcSIygZGh0fAUscHhQlIVI/H/2gAMAwEAAhEDEQA/APiYnahAhKIUYsohWEIwoYjgLmAXMAkBiYgMTEBghCAJYybAxyvKKbJtDltlFkZNwHJfGWVk3jHJqY6ysm8Q9NVGWQm8Qf4qF5BfSDbVxfUYqxCjq5vVH9EA6qb1RvSFNqYPWZRYxTaiD1mMsYtrorzMdQFPdEeZjqAhniPIyqiLLSbkMkAYtjFTBJiGjWTExijMEowBBMAQDEYQDEYwJk2MDJsIQlIgCEqhRix0IwxHQAxGFZYEIC8QALxMYvEwCws1GsILDQthBZqBYQWNQLCCw0K2EBDQLCAhSBY1JSKEdBEHiM1YLQVwImmuARaYjmRopwQzam4AIgoYEiBoIBWLQ1glYKDYJWCg2CVgoawSs1BsrE1GJiEJUxiiIAgmAIJihQBgYyAMmxgTEYwMkEISqFDEogBrHEYwR0KGBGFsMCNQrDCQ6i2EKodAbE7ubU2wYSHUGwQrh1F2CFc2oNghXCoi7BiuNoByCFUbQXYMVQ6i7DUpjqIrmH3PSNQu4NiExWrCpJC+5g0G3KamZwMpgGqJoNuAa4HAZSBNcTQbYA1xXEOwBrg1GUgSkGo2wJSCg2AUmoayisFBsEiCg2URBQbBImoIBijAGKxkLMRjAmTYSpMYsSiFDWUQGMWUQjGLHQp0uw9Il1yV2FgHIUFMEgkjBIPh1mk6VoVHV0Ps+Le7KvhLFRhlq+8Hea0aXBTdk4B3bsYzxHctf58rAo2VpOzK7LmQMdq1s5PeUnJRc47wNsA9c8Rrajfn6Mk1zRvHs8GqR62O52VVBKEEvdZUqnaSRxWW3Y2kA4MdZKdPt/q/9e4jjxwaf8JqWYd6FC2JhmAG6ll3tYOeXAI9wdcNzxN6vF1/9Brz3M9/s8oda1YtY3eBRmvll7wIuwHcCzIoyePehUuNn24/x5M14NF/s3XUSXtZlym0ooyy2nFb8nGMrZ/7R55Ajkclwv4v4gaoZb7KBdo7zBORltgQkJYxHxZQDuxywwQeOkKzJ3x/OP3A415MtHYi97ajMcVJnPuJuO+tCQXYKF9/IyeQB5x3L7Ka8k/LRt/w2m0N3hI945AU7lVbXO1d2VO2rjdgHd14g9Z3Vfzj5fPwDXgg7CTaGDPhwTWMLkYQOd+SM/EAMcnk48I3qu69u/5iUu/uP/w0u9F3kBt5YnacKgX3hhscs23Bwc/OL6/DdAceasKn2bG0M1gUhLiyYG4PWbAqgZ5Dd03PhtPpnPqOaS9vydfuI4cXfh/pf7Gm/wBmEQkd6GAcgY2g7VrtYsxLYQ7qiuD5E9MZVdQ2u3j9v3sLxJN8+f8AD/ajlUdmIxtJJ2p096sE5bHxE7T49OvhKym0l8/qLGm38vmjVR7PoxxubK4352KCTU1g2sxwB7pHPofSK8zX49vzoeMU+P52sDT+zyvbam8/s2Vc+6Dkkg5DMASuDwDzjiaWZqMXXcMYJtq+wpuxagUDP1rFhO6sA7kDBeTmvlgNz4EPqSadLzX89/wDSTVv+f4E39hAFEBPeO5QBmrG39q9fvKGLflySOPWFZLt+F9fb3D44GWezSgWkucJkqcKMp3XeqzLuySQVBC52knriT9W64/l1/vkoo9zHqOw1/aCtm3Vbg3eBa0ZksrQ7XJwB+0PBOeB+9wdnxfn259/H4Bq+xKPZsvffUG/ytwDYHvPnbWvXjcfnwD1iOaUVKu4yjy0Mp9mFZFc2HbsRmwo3KzVNaycnyAwfHJ8jFnkp1Q8Y2YqOwlstCq5CtVXapKjdix602kA443nnxwOmZpScVdeWvyClzQ4eyu5MrZksf2Pu4FwLLtwc8MQWG398besR5Oe31+X8/sNXzBs9mqw5r71g4wclRsIe40VjrkHdtJPTk+WSN3V1x/qx1Ez3+zfd0va5f8AZlN6BQGxtTvsEnqjWIvT8r+UG9ul/PYKiFqvZ6pO+bfYUoexHG1d7bNnKnOFybB16YPWLu+F7jJIHXeyoRWZbd22u2xl24ZUQE1seehI2t+6SvXcIvqXxQ2p5V4zMhbRBkA0RjoAybCiogxYjoVhrKIVjVlEIxix0Kx9DlSCpII5BBIIPmCOkZCM106hlxtZhgADDEYAbeAPIBve+fPWW4fck2xzap2OWdyxG0ksSSv7pJPT0hSS7IRtjqrrFHDOBjbwxHu5J29emSTj1MolfglshiXNgDc2F+EZOB1PA8OSfuZVPkRs2DVWHH7Sz3W3L77e62Sdy88HJJz6zVH2RJzaLqvsQ+5Y6kLtBV2XC5ztGD0zziZqL7o3qMFb3H5m6AfEegBAHy5P3M3HsDZkFjeZ6BTyfhGML8hgcegm4FbH06h1xhmGMYwxGNvK4x5ZOPnNSfgVtj/xtnvftH9/h/fb3xjA3c88ccwax447C7PnnuV37EEFmweoycHp1Hj8I+w8oaQlsYuoYkEsxPIySc4OcjPkcn7mCl7CtsdTqHzkMwJySQxBJwwyT5+8fufOBxT4oVza5TM91rEksSSfiySc46Z84Ukuw9thNq3IALuQowAWJABGCAM8DHGINYrmg7y7WKOobJO5skgk7jnK/Cc+nhDSDbD/AOYWjGLLBjge+3HGOOeOINI+yHU5e4l9ZYRjvHxycb2x72d3GfHJz8zDrH2G3Yj8Q4AAZsDOBuOBnIOPLOT9zDwFNg36qxwA7uwA2gMzEAcHABPT3V49B5QJRXZD7MzvcxJO5skhicnJYZwxPmMnn1M1IdNkGssU5Fjg8ch2B90ELyD4AkD5mK4x7NDpsQ+qfcWLvuOMtubccYxk5z4D7CI1GqodMV+JfAUM2ByBuOAc5yBnjnn5xePYdMlmssK7WssK53bS7Fd2SS2CeuSTn1MXWPehtmIt1TkklmJO4ElichyS+eeckknzycwcIdWCNfap3LZYGyW3B2B3MME5B6kcExHQyE2atznLuSQwJLMchzlweeQTyfMxHQ6bMjRRkLYRR0LaTYyAMmxkVEoYIR0Kw1lUKxqyiEY1RHQjGIIwjNCCVRJjlEZIRs1Ut58iViRmjoJsI4HMY5HunyyJUT8IJ+UxnJLuwtngZhb9i+6mBsQVzB2CCTCtjUrhEchi0zCuQxKZhHM3aLRF848FP8ZOc1EbHB5W6Mt2nwSI6dibVwQ6Qhc44MFq6H5rbwZ3qjBUxJrmH2FlJh0wCkAykAyTDKQp0mKJiWTymZRMW1PnEoZSFOIrQ6YpliNDpimEVoomKYRGOmKIiDC2EUdC2ijIW0RjoAybGQMmwhCUQGGsohWOSURNjVlEhGOURkTY+sykSchyyqJseixkTZsq6RjnkbdNqGT4TCc+THGfdFsS5yxzMBJRVIZXxMKxi1ZgEc6HJpczE3lHJpfSYT1L4Q06bEwnqeBi0QiPIdLsjS5fHmCPvI5nUbLdJLbMomTV6PaxHkZSLtJkZtwm4vwTVaTbgegP3gi75HyNwqL9r/Mw2UxwqYhqJiiyCmpgKKYh6oSikJKZ6cwFEwGp85hlP2FMvlMUTEOkxRMzsIpVMSwiNFExTiI0OmJYSbRRMUwisdCmERjIUwiMohbRGOhZk2MiojCWI6AxiyqFY5BKImxyCURJs0VpKKJJs0JXKqJNyGpXKKJNyNNVJjqJKUzXXXDRCUjTWkWiTZtpp/3gZzymMOnz/UfzEwnqD9Pp+eenn4TEp5OODoLphxtOfTExy7yfg6lGmUDaPiPU+XoJzybf2n2O2GTHFemvvPu/b6DG7EPh/fzmXUIEuhyLlMw/hCGC494nAH8z6S7mtbONQnKenZnc0+nr037R8vjJ9znGOpIHwjkdfOcMsssv2Y8Hs4elh0z9SfNe3+u34jLdDXqWWyrK7mx72dpIONpJ6HwgjmliTjLwVydFDqZrJC1b8/2Of2nSHy6g9SpB6qR+Ujz6S3Tz4o4fieOpbJHKOk9J1WeWsgp9JNZRZTJbR5CYvGZmfTfvfYQllk9gDR6YgGUzPZp5isZmZ6v7EJZTEWUGGikciMtlUFFozEtVNqUUhL1xJQKKQlqpJwKKQiyuJKBRSM7rJNFExLiTZRCmERlEKMmx0DJhCEZAYxJZCMeglESZpqErFEpM9d/w/wCza9RqtlyB07m9tpyBuWpip48iIeocoY7j7oGJKUqZyKgMDkdB4z0lDg4m3sek9tOzq6NffXSoStTXtUZIGaa2PJ56kn6zn6JynhjKTt8/3Y3V1HI0jf2Z2bRp9Omp1SG5rmYaejca021nD22sPeIzwFHX68LOU8mR4sbpLu/r4QqUMeP1Miu+yOhoPw2tYU2aevT2OdtV1BcIHPwJZUxIIJwMg5zjz4TJHLgW6k5Jd0+9e6YmPLi6h+m4qLfZo4x0hRmVhhlLKw8mUkMPuDOlNNWuzPLytwk4vwex1VVFHdKNLU5OnpsZmewEs6+90OPCcONZJ7Pdrlrx4O7q+pwdM4xeJO0mI7Q0FTUpfShqzY1T17mddwXcHRm5xjgj+y+OclkeOTvi78/icXUxxT6ePUY1rbpr9idj6JHTUF1yUoLKeeG3AZ9Zs05RlBLyyXRwhkx5XJXUbXyA0NGPfKghSPdOcH0OOR9JSbv7PuceHj/2NWlXHv8A5O/2cyWttGmpUAbmYmzCoOrH3pyZVKEb3b9lxy/Y7+mzYuoyarBFLu226S8s6dexmzWMKfhXnp5nPnOd7JVLuevieOTvGqj4XP58+5g7crOM1LljZszjOFRdzcfMgfUxceTmpPg6Z9Oq2iuTQdOLatu4Lkgvk7AcHhcgZ+kCnrKx54lOGr/HxZfaHZ9NdRRN23n8zDnOTyeo6cxFkm3cu5V4YRjUexxOySLb8LlldbFYnxellwfnhm58ePKX31OLJhWQ9FV2ZV7/AHg4CdR1UlgN30zBLNk419yD6Pp0pep2rx3XK5/A4Ou7LKWbX55HQcMpPDA+RnbjzKcLifPZumnh6hRnzyuy4ab7/RnO7f0q132qgwocgAeA8uZXp5OWKLfehutjHH1U4RVJM4dqc8f39ZYEWbOy0pXc1yGwgDu6wSqMxPJscc4HkOsjl9R0ouvd+fwOrp8uCFyyq34Xj8TXrNLVfprbhUlNlL1g92W7uxbDjGxidrDrwZOMpwyxg5Wmn37qjt2x5+mllUdXFrt2Zyexeyl1Fu2xitaI9trAciqsZbbnxOQPrLZsjhC48tul9WJ0eNZZ/afCVv6GrT6nSXWLVZpEqqdgiWo79/UW4V3ZiRZyRkEY69cRZYs0I7xnclzT7P5L2/nY7MfUYMs/T0peH5PMdr9ntRbZU/xVuyHHAODww9CMH6zpxTWSCmuzJZIvHNxfg3ntDR0Kq16RdR7oN1uoZ1d2Iyy1KjYqA6A8njx6mXoZsjblPX2S/wA+/wDPodkc+KNKKv3bMftn2Oml1T107ghVLFV+WQWIG2MfEjP8Ielm8uJSl37fWjdRFQnSNNGio0Wlq1F9K6i/U72pqsZhTVUh2946qQbGY9ATjHkRzCW+bK4QdRj3fmyy1xQUmrbM/a2g0+r0dmr01Q09unetdTSjM1TJcdtd1QbJT3hgr04J+c6njyLHN2n2f08FPszhvHg8TckM0aLMziRZZCGEmyiFNJSHQMmxhqJOhYxHIfXTKxxolKZpr08tHGiMshro00rGCITynuv+GNZTWhh1FN5Hjz3TY4idal6NfNG6XJeT8Ga6/a3XEAm5en/l9P8A/nLPo+m/6/q/3ON/EMu1X+iGe3Wn3do6k+bV/wD0VxehlXTxX1/uxfiOSs7/AANw7POs0lApG63Sh67Kh8ZrdtyWIv5sdDiTWVYc0tu0qafz9gyvqenj6fMo915C7B7AcWpbcrVVUutju6lP8shgqg8sxIAwPOHqOpi4OEHcmqSXPfyQ6TBkjP1cq1jHlt8fgZdVX3ttlhGO8sezHlvYtj9ZWH2IqPskvyPK6nqlkySmvLPW6+8IaVNFNmNPRkvWS5G3kbs8facOKDkpPdr7T7Pg9Treu9OcI+lGX2Yt2rYHbmkewoaxmkgmpVUKK/3kKjowPj4xunlGNqX3vLbu/mc/xKGbNKLxc42vspKq90/mF2P2Y4TUAqRupIHz3LNnywcoO+zD0HS5448ylGrjx+Zro9nzsVec5yfUyT6tbNnSvhF4Vj83Z16ex9id2OckGxsfGw6D/pE5pdRtLf8AL5f7PQxfDI4sXpd75k/d+F9F7DquzcGJLNZ0w6TXsPOlUBs9eWH1AB/USGzbO+MaVHktf7RJUxUgEdPD9ZeEb5ITepy9br21S92i7V4J2jBHIyR98/SUg9XZzZbmtVwep9lOyKq6kWnnYrZbzaxssc+PTH/b6yOXI3Lk6MWFKCSOx+DwHz4jH6gwepyhXgVST8ox6js8WKFPBU5rPlzynyP6Ssczi3Jee5w5/h8MsFDs4u4v2+X0f6HmfaTQE22sB1cz0Olyr04x+R4PxPpMnrzyL3PP6jREBTjrn+M64zTbRyTg4Y4yrvZs7G7Fa8k8hF5d8FseiqOWb0Ejnzxxr5vsv54K9H0c+pk32iu7q/wS8sb2xUxQIlVldCHcAyMCzHjvLGxyx/TpEw67bOScn8/0R0dXlzaenDHKONe6fPzbM3s7SveW1s20X0WUbj0DPgoSfLIx9Y/U3qpL/i0x/hfULeWOTrZNfiZ9L7L2m1Uet0CsDY7AqiIpyzb+nQHGDGn1kNG079l5/Ip0/SZ1nqcaSfL8V9Tme0jDUam64Dh3JXg/CAFU48MgA/WU6dPHjjB90gdT1ay5ZSj2OnpPZx9Gq3Waey68+9TQK3euvytvIHJHgn39Iz6qOZvGpJR8u0m/kv3PSxYJ4I7yi3Lwq7fU8v2vpbWsZtQH71zvY2KVYk+OCBgcceHE7ccoKKWOqXscWTLk3vJ3+Z2e0ezG1mi0r0KztpkbT3VqCzqNxat9o5KkE8j+RnLiyRw5pxnwpcp/3R6E282GMoc1w0Zz2a2j7O1XfgpZrDRXVWww/d02d49rL1C8hRnx+c2Scc+eOnKjdv5vih4N4sL34b7I8JqNLKTimLDKYrNNIPGjojkM1lEk8aKxmZnrkpY0WUhW2ReMpY6t5ZNE5RNVVstFkJQNdV4lUyEoGynUiUTISxs6ei1rKcoWB5GVJBwRgjIj8NcnNKLjynR1NMrt0BjHn5HCPc7mn7LusO5txJ6sxOTxjkmT3hHglL1Mrum/m/8AZ19H2VtIJuVSOm1iWHy2yUslqlGxYYnF28ii/k7f6HWeisgG66x8dN7H9NxkFKa+5FI654sMlebLKX1f7kS/SJ0Un58zOPUS8iKfw/H2jf6mpe3qh0XwxySeB0Em+lyPuzpj8VwLtEP/ABIuONo+hMX+jl5H/wDMY64r8mCPaPyYD/tEP9H8gf8AmE+FL9B69usQMN9sfyiPpUn2LR+JtpVI10dou35j95KWJLwdWPqZy8nU01pPUn7yEopHfjm2Hrr6gv7V1T1LAESVM6LPlntOtRt3K9Nq5/JaUf6gjGflLRk0Tlj2PS+z/aGjCgM1S+6AQzsx48D4RZOT7BjjS8HrNPr6Qv7IqV65TBH1xE0bDLKog3dpAdMGOsTOeXUpHNu9oqx1AnRHpZvscOT4rhh94x2e0dDdQf1ll0mVdjlfxfpZd1/cC7X6VwAT/pDHFniwZOq6GcUmxCfhx/l3smfJmXn6Sj9b/lCznjHo0v8A15XG/ZtCNT2e1gwmpLg/lNhbP0zGjljF8wr8BJ9JPKqx59l7OV/5/wAHH1PY9yflJ+U6I58cvJxT+HZ8feN/Qwa3VXBdrtZtH5WZivHoTiNGEL2ilYJZMzWk5OvZt0ca7WkdcytDQwp9i37ft/8AHu/+Wz+sT0sf/Vfkjujkz/8Ad/mc/Vdqlzl3Zj5sxY48skx1FR4SM8c5u5cv5iqu12rO6t2Rv3kZlbHzBmcVJU1ZTHjnB3F0ZtZ2qbCWd2dj1Z2LMfmSczJKKpcIr6c5O5Ozm3aoRJMvDEzJbeJNsvHGzJbbJtl4wMllkjJovGIgtJuSKpFLJxMzXRQx6CXjFkJzijr6TsljyeB68S8YnDl6uK7HV0+hpT43yfJef1lUjinnzT+6q+p09PraU+CsH1Y5/QR0jmliyS+8zcnbxX4cD/pAH69YdF5JejJdnRH7aZvH7nP8YySXYm+mv7zbBHa7fvf0mF/pV4Rf/OD5iYH9Gij2uf3pg/0i9gl7Tz4zAfS0OTWkwk3gSNtFpMxzTikdfs4g5B+YkclrlFOm1dxf1O3R2glYyTOKeOTPaw9Tjiu5x+2PbJ+UqOPl4fWQfTnoY/iEEebKvccsSc+ZiOFHZj6nfsbE7GOOkidqfAY7G9IQOQtKHpb3SQPKVjGzhy5VF0+x0RrnI5J/vyM68NdmeD8Qi0toPgU9pbqczvikj5+TcnyCgyQCcesZ8IMUm6YrWMAcLnA4z5+s0brktUb+z2MNlxHjCUjBMSdaw6GAosMWPo7fsHR2H/cf4RXjg+6RaMckPuyf5mpfad+j7WH/AKlB/hE9CHjgt6+fy0/qkLs12nt+OsA+aH+RhUJLtL8xXNPvCvoc/UdlVP8A5dg+Tcf6Rrl5QVm17P8APg4+t7EsXkcjzH9Y1o6YdVHyce+hl6gwHbDJGXYyPmKyyoU8RlEZ7JKSKxM9kjIrEzvJSKoXJNDm6oovrOmKSOaSnI1J2gR8AA/jKxZB9On94YL3bqfvzKIXSEeyNFR8zmURKXyNCXARyLg2NXVRhHiYX4n1mB6ZO/8AWY2hBbMbUdWc/wCkxOSo2Up5wkJM30tj+/5THNNWdCi6Y5JwNtWox0mOdwaK1F/HHU8RWgwjzyY102ZPQs8p6PsXQYXJHynDmiro9z4fOahtI7tOmz4TlcD1Y52zQdMMdIupR5uDndoaAMOktj4Zw9S94nm7EKEjqPIz0FBSVnzks88cnB8r2Jnyl4o4ZVfBRjgM9x8xMWgjn3/KY6oGMk54/nAdCquRdh9OfMQjR+os2H5/of1mH1Qlr/n8jMUUBLaojxMw6xItO1XXoYDPpoPwNPa4bixQfXpBwJ/SNcwYi2qmz4TtPkYGikZZod1ZztX2aV5HI8xzEZ14+pT4ZyrqyJKR2wkmZLJGReJnaSkVQEkMGstEVj0fylFIm4jVsMopCOKGq5lIsRoYrSqYjQ9GjWTaH1qT6Q2Sk0hq1H/aaxHJBNgeOTMBW/Aym2YScODelk1nM4jA/iOnr/SESvBoq1X1mJTxGuvUzEJYzVXbnrMQlGjo6IAkZk5ukLihGU6keio1A6GcTgex66XB0V1AA6yWjsusyS7lrqxnr/fP9JnjMuojfcTZrBjiMsZOXUquDhdp2ZaduKNI8PrMjlOjAXAlqOZJsX3kI+otiDMOrQq0iYeNmW5pi0UYLrYLOqETDbdBZ0xgZLbvODYvGAhrYNiigJZ4rkOkKd4rkOoimtxF3KKBE1zL0Jm9QzwRl3QTa8N8YHzHEG6YFgcfuszXUq3wn+sSSstCco9zn3VETnkqOqEkxEkUIIYmY5JWJNjllUTYxY6YjGAx0xRivGUhWho1BjbCemixqCZlIHppD6/XMbYnI0pZBZFxGrcIbEcGNF3n9pthNPYYr56CbYRxruzdQp8eJtjmm0dKjEKOSdm6u7Exz0zRTqSOhg1QlzT4Y4a4jxgcUFTmvIyvWnOTz/sf6waIKzyTvuU2tPPQePEKggPLNiLdRn+/tGXBOm+5mstjWUjAztdiayqhYtroRlAS98FlFjM73QWWUDLc8BaMTBfEZ1QMTsYlnQkjOzRdiqQBaCxqFloHIZIU5iNlEhLmK2OkIcxLKpCi5EXYfVBDUnx5m9T3F9NeCiVM32WGpCVk0UYxJWIjHKZRMRoYDDYlF7odgUEHh2BQQMbYA4Bv7MaxG4l4PjmFMHA7u/XEayeyDrTzhsWTNNAAgbIztmyq6A55QNi3YjEHCx9V+fGFEpQo11XRkQlA0rfGJOBO/wDKKwemENQfD0/hNZvTRBaZgaxKN3rNYVATZZBZSMaM9lmJrKxjYh75rKLGIOpm2KrGJsvgsosZme4/SLsVUEJa6ayigJd8xWUSoQ8myiEsYjZRC2MFjoUxitjoS8VsdCXisohTRGOgCYljlZi7BLEomKw1MomChgaPYlBhobFoIGEFBZmAQPBsahiXkeMXdivGjbWw8J0RaOaSp8hlo+wtFq82xmg0eaxWhy2QKVk3E0VN5mORkvCHpd4xkI4eDcjsegJ+n849nM4pdwyT/pnJ/SZi0h6qfEgHy/mYpN14DDjJ94dR0z68TCuLfgjOB+bP3H8prMot+BduoHzmsaONmZtTFsqsYl74GyigZ3vg2KqAlroNiigKNs1jqIsvBY6iJeyLsUURZabYagCfKK2MgS0VsZIU0QZC2gHQmw4itlIoUxEFjpCWiMohZk5DA4k2EIGVTMWDGTBQYMomKGrRrFaC3w7A1JmCzUWWgboFFKcyblYWqN1NmBgSsJ+DmnHmxhaV2ESK3QbhoNXm9QVxH1PGjInJDlsB6x1Mm4m2m1UBz73hnIx9MiPvRCUZSa8FvrM8EgDyAA/XEHqAWKuyKS9RNuZwkx1ep9evHXwm3JvGwhqevz/rNugPGxGo1+CQMTbFIdPasV+PyOes2w/ocg/i8xXIPo0A2piOYyxCX1EVzKLGAb4NxvTBN0O4dCu9m3DoLeyLsMogkwWNRW6bY1FEw2EEtBYaFsYBkZXaIXSFsYB0hZisZAmIwgyYS4UzBLKIVjRHsQ0VVx0TlII1jxxDwKpMWcdIrY6vuV3MVh3LQ48IvYDVjBd8v4Tb0LoX33y+827B6ZRvHXyg3CoMX+M8hG3G9EYuuPlHWQR4EH+Njbi+iT8efCHc3oIr8WTN6gfSSL/FYm9UHpDqdf5weoJLAM/GQeoJ6JT6sHrzN6gVioTZd5Q+qUjD3FfivWb1B/SC/HHx5i7i+iijqxFcw+kQ6gHxg2N6bK72DYOhO9m3NoTvo24NCd9BsbQhum2NoTvptg6A97DsbUp7IdhlEzM0FlUgCYLGooxWwgkybYSolhKBgTMGDKKQrQYsjbgcRg1EPqCemV3xm3DogTdFcw6Fi6LubQs3wbg0Fm6K5DaAmybYOpXeQbBordDuai90O5qJvm9Q1E3zeozUQPNuzalmybcGpW+bcNEFhm3Nqgu+MG4NEX3xh3BoUbJtw6lb5tzUVug3YaK3TbmosPNsagu9m2BqTvZtzal97DuDUrvIdzak7yHcOpO8m3BqX3sO5tQS8G4Uit024aJmDY1AxbCSLZiswWEmZrATM1mL3TWaiZms1FZmsxMwBJMYkxiTGKmMSYxJjEmMSYxJjEmMSYxJjEmMSYxJjEmMSYxJjFzGJMYmZjEmMSYxMzGJmGzEzNZiZmsxMzWYmZrMTMxiTGP/2Q=="/>
          <p:cNvSpPr>
            <a:spLocks noChangeAspect="1" noChangeArrowheads="1"/>
          </p:cNvSpPr>
          <p:nvPr userDrawn="1"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7" name="Picture 8" descr="http://www.dit.ie/hothouse/homepageelements/4featureboxes/H2020%20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713413"/>
            <a:ext cx="923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fld id="{1E0D0A09-DFDF-44AA-8FE7-AF10EC62C460}" type="datetime1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9731AD-6A00-4A6C-9932-51ABB077A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2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E42A-4F57-4DFC-9816-CFE068E4C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2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5419-7F93-42DF-A78B-7A6B682AD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37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3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9C422CCA-ECB9-4A8D-A98D-8F30FA683C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  <a:defRPr/>
            </a:pPr>
            <a:r>
              <a:rPr lang="en-US" altLang="en-US" sz="1200" smtClean="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2" r:id="rId2"/>
    <p:sldLayoutId id="2147483713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counting-devel.egi.eu/storage.php" TargetMode="External"/><Relationship Id="rId2" Type="http://schemas.openxmlformats.org/officeDocument/2006/relationships/hyperlink" Target="https://wiki.egi.eu/wiki/APEL/Stor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1619250" y="1916113"/>
            <a:ext cx="7200900" cy="1470025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ea typeface="ＭＳ Ｐゴシック" pitchFamily="34" charset="-128"/>
              </a:rPr>
              <a:t>Storage Accounting</a:t>
            </a: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ea typeface="ＭＳ Ｐゴシック" pitchFamily="34" charset="-128"/>
              </a:rPr>
              <a:t>John Gordon, Stuart Pullinger</a:t>
            </a:r>
          </a:p>
          <a:p>
            <a:pPr eaLnBrk="1" hangingPunct="1"/>
            <a:r>
              <a:rPr lang="en-GB" altLang="en-US" sz="2400" dirty="0" smtClean="0">
                <a:ea typeface="ＭＳ Ｐゴシック" pitchFamily="34" charset="-128"/>
              </a:rPr>
              <a:t>STFC, UK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476CC5-1738-46F9-A023-E52913E63849}" type="datetime1">
              <a:rPr lang="en-US" altLang="en-US" sz="1200">
                <a:solidFill>
                  <a:schemeClr val="bg1"/>
                </a:solidFill>
              </a:rPr>
              <a:pPr eaLnBrk="1" hangingPunct="1"/>
              <a:t>10/28/2015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chemeClr val="bg1"/>
                </a:solidFill>
              </a:rPr>
              <a:t>....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B58CCE-1B46-4AB5-BEE0-7EECDA23483B}" type="slidenum">
              <a:rPr lang="en-US" altLang="en-US" sz="1200">
                <a:solidFill>
                  <a:schemeClr val="bg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5419-7F93-42DF-A78B-7A6B682ADB0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06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with internal storage should cut </a:t>
            </a:r>
            <a:r>
              <a:rPr lang="en-US" dirty="0" err="1" smtClean="0"/>
              <a:t>StAR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work done on this yet</a:t>
            </a:r>
          </a:p>
          <a:p>
            <a:r>
              <a:rPr lang="en-US" dirty="0" smtClean="0"/>
              <a:t>VM using traditional storage (</a:t>
            </a:r>
            <a:r>
              <a:rPr lang="en-US" dirty="0" err="1" smtClean="0"/>
              <a:t>dcache</a:t>
            </a:r>
            <a:r>
              <a:rPr lang="en-US" dirty="0" smtClean="0"/>
              <a:t>) will have the </a:t>
            </a:r>
            <a:r>
              <a:rPr lang="en-US" dirty="0" err="1" smtClean="0"/>
              <a:t>StAR</a:t>
            </a:r>
            <a:r>
              <a:rPr lang="en-US" dirty="0" smtClean="0"/>
              <a:t> record cut by the server</a:t>
            </a:r>
          </a:p>
          <a:p>
            <a:pPr lvl="1"/>
            <a:r>
              <a:rPr lang="en-US" dirty="0" smtClean="0"/>
              <a:t>not a cloud issue</a:t>
            </a:r>
          </a:p>
          <a:p>
            <a:r>
              <a:rPr lang="en-US" dirty="0" smtClean="0"/>
              <a:t>Storage with Cloud interfaces should also cut </a:t>
            </a:r>
            <a:r>
              <a:rPr lang="en-US" dirty="0" err="1" smtClean="0"/>
              <a:t>StAR</a:t>
            </a:r>
            <a:r>
              <a:rPr lang="en-US" dirty="0" smtClean="0"/>
              <a:t> records at server.</a:t>
            </a:r>
          </a:p>
          <a:p>
            <a:pPr lvl="1"/>
            <a:r>
              <a:rPr lang="en-US" dirty="0"/>
              <a:t>no work done on this yet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2013 and 2014 we tested storage accounting for a few tests sites using </a:t>
            </a:r>
            <a:r>
              <a:rPr lang="en-US" dirty="0" err="1" smtClean="0"/>
              <a:t>dpm</a:t>
            </a:r>
            <a:r>
              <a:rPr lang="en-US" dirty="0" smtClean="0"/>
              <a:t> and </a:t>
            </a:r>
            <a:r>
              <a:rPr lang="en-US" dirty="0" err="1" smtClean="0"/>
              <a:t>dcache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addition records </a:t>
            </a:r>
            <a:r>
              <a:rPr lang="en-US" dirty="0"/>
              <a:t>for all Italian </a:t>
            </a:r>
            <a:r>
              <a:rPr lang="en-US" dirty="0" smtClean="0"/>
              <a:t>site were cut </a:t>
            </a:r>
            <a:r>
              <a:rPr lang="en-US" dirty="0"/>
              <a:t>and sent </a:t>
            </a:r>
            <a:r>
              <a:rPr lang="en-US" dirty="0" smtClean="0"/>
              <a:t>to APEL by NGI-IT. They harvest the BDII.</a:t>
            </a:r>
          </a:p>
          <a:p>
            <a:r>
              <a:rPr lang="en-US" dirty="0" smtClean="0"/>
              <a:t>The Accounting Portal has a view of this data.</a:t>
            </a:r>
          </a:p>
          <a:p>
            <a:r>
              <a:rPr lang="en-US" dirty="0" smtClean="0"/>
              <a:t>This testing stopped when the test message broker service stopped in 2014. </a:t>
            </a:r>
          </a:p>
          <a:p>
            <a:r>
              <a:rPr lang="en-US" dirty="0" smtClean="0"/>
              <a:t>We now wish to revive this and bring it to production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Portal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03692" cy="55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3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 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455620" cy="514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4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239596" cy="50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26" name="Picture 2" descr="http://accounting-devel.egi.eu/graphcache/ead52cfd9409b73ceae22c0410495233070fea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16732"/>
            <a:ext cx="10925944" cy="54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Currrent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UK </a:t>
            </a:r>
            <a:r>
              <a:rPr lang="en-US" dirty="0" err="1" smtClean="0"/>
              <a:t>dpm</a:t>
            </a:r>
            <a:r>
              <a:rPr lang="en-US" dirty="0" smtClean="0"/>
              <a:t> </a:t>
            </a:r>
            <a:r>
              <a:rPr lang="en-US" dirty="0" smtClean="0"/>
              <a:t>and one </a:t>
            </a:r>
            <a:r>
              <a:rPr lang="en-US" dirty="0" err="1" smtClean="0"/>
              <a:t>dcache</a:t>
            </a:r>
            <a:r>
              <a:rPr lang="en-US" dirty="0" smtClean="0"/>
              <a:t> sites </a:t>
            </a:r>
            <a:r>
              <a:rPr lang="en-US" dirty="0" smtClean="0"/>
              <a:t>have started publishing</a:t>
            </a:r>
          </a:p>
          <a:p>
            <a:r>
              <a:rPr lang="en-US" dirty="0" smtClean="0"/>
              <a:t>Italy </a:t>
            </a:r>
            <a:r>
              <a:rPr lang="en-US" dirty="0" smtClean="0"/>
              <a:t>is </a:t>
            </a:r>
            <a:r>
              <a:rPr lang="en-US" dirty="0" smtClean="0"/>
              <a:t>working on to </a:t>
            </a:r>
            <a:r>
              <a:rPr lang="en-US" dirty="0" smtClean="0"/>
              <a:t>restart publishing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Revealed by testing</a:t>
            </a:r>
          </a:p>
          <a:p>
            <a:r>
              <a:rPr lang="en-US" dirty="0" smtClean="0"/>
              <a:t>Timestamps:</a:t>
            </a:r>
          </a:p>
          <a:p>
            <a:pPr lvl="1"/>
            <a:r>
              <a:rPr lang="en-US" sz="2600" dirty="0" err="1" smtClean="0"/>
              <a:t>dcache</a:t>
            </a:r>
            <a:r>
              <a:rPr lang="en-US" sz="2600" dirty="0" smtClean="0"/>
              <a:t> records have </a:t>
            </a:r>
            <a:r>
              <a:rPr lang="en-US" sz="2300" dirty="0" err="1" smtClean="0"/>
              <a:t>EndTime</a:t>
            </a:r>
            <a:r>
              <a:rPr lang="en-US" sz="2300" dirty="0" smtClean="0"/>
              <a:t>=</a:t>
            </a:r>
            <a:r>
              <a:rPr lang="en-US" sz="2300" dirty="0" err="1" smtClean="0"/>
              <a:t>CreateTime</a:t>
            </a:r>
            <a:r>
              <a:rPr lang="en-US" sz="2300" dirty="0" smtClean="0"/>
              <a:t> and </a:t>
            </a:r>
            <a:r>
              <a:rPr lang="en-US" sz="2300" dirty="0" err="1" smtClean="0"/>
              <a:t>StartTime</a:t>
            </a:r>
            <a:r>
              <a:rPr lang="en-US" sz="2300" dirty="0" smtClean="0"/>
              <a:t>=</a:t>
            </a:r>
            <a:r>
              <a:rPr lang="en-US" sz="2300" dirty="0" err="1" smtClean="0"/>
              <a:t>EndTime</a:t>
            </a:r>
            <a:r>
              <a:rPr lang="en-US" sz="2300" dirty="0" smtClean="0"/>
              <a:t> - 1 hour</a:t>
            </a:r>
          </a:p>
          <a:p>
            <a:pPr lvl="1"/>
            <a:r>
              <a:rPr lang="en-US" sz="2600" dirty="0" err="1" smtClean="0"/>
              <a:t>dpm</a:t>
            </a:r>
            <a:r>
              <a:rPr lang="en-US" sz="2600" dirty="0" smtClean="0"/>
              <a:t> </a:t>
            </a:r>
            <a:r>
              <a:rPr lang="en-US" sz="2600" dirty="0"/>
              <a:t>records have </a:t>
            </a:r>
            <a:r>
              <a:rPr lang="en-US" sz="2300" dirty="0" err="1" smtClean="0"/>
              <a:t>StartTime</a:t>
            </a:r>
            <a:r>
              <a:rPr lang="en-US" sz="2300" dirty="0" smtClean="0"/>
              <a:t>=</a:t>
            </a:r>
            <a:r>
              <a:rPr lang="en-US" sz="2300" dirty="0" err="1" smtClean="0"/>
              <a:t>CreateTime</a:t>
            </a:r>
            <a:r>
              <a:rPr lang="en-US" sz="2300" dirty="0" smtClean="0"/>
              <a:t> </a:t>
            </a:r>
            <a:r>
              <a:rPr lang="en-US" sz="2300" dirty="0"/>
              <a:t>and </a:t>
            </a:r>
            <a:r>
              <a:rPr lang="en-US" sz="2300" dirty="0" err="1" smtClean="0"/>
              <a:t>EndTime</a:t>
            </a:r>
            <a:r>
              <a:rPr lang="en-US" sz="2300" dirty="0" smtClean="0"/>
              <a:t>=</a:t>
            </a:r>
            <a:r>
              <a:rPr lang="en-US" sz="2300" dirty="0" err="1" smtClean="0"/>
              <a:t>StartTime</a:t>
            </a:r>
            <a:r>
              <a:rPr lang="en-US" sz="2300" dirty="0"/>
              <a:t> </a:t>
            </a:r>
            <a:r>
              <a:rPr lang="en-US" sz="2300" dirty="0" smtClean="0"/>
              <a:t>+ 1 month</a:t>
            </a:r>
          </a:p>
          <a:p>
            <a:pPr lvl="1"/>
            <a:r>
              <a:rPr lang="en-US" sz="2600" dirty="0" smtClean="0"/>
              <a:t>Italian </a:t>
            </a:r>
            <a:r>
              <a:rPr lang="en-US" sz="2600" dirty="0"/>
              <a:t>records have </a:t>
            </a:r>
            <a:r>
              <a:rPr lang="en-US" sz="2300" dirty="0" err="1"/>
              <a:t>EndTime</a:t>
            </a:r>
            <a:r>
              <a:rPr lang="en-US" sz="2300" dirty="0"/>
              <a:t>=</a:t>
            </a:r>
            <a:r>
              <a:rPr lang="en-US" sz="2300" dirty="0" err="1"/>
              <a:t>CreateTime</a:t>
            </a:r>
            <a:r>
              <a:rPr lang="en-US" sz="2300" dirty="0"/>
              <a:t> and </a:t>
            </a:r>
            <a:r>
              <a:rPr lang="en-US" sz="2300" dirty="0" err="1" smtClean="0"/>
              <a:t>StartTime</a:t>
            </a:r>
            <a:r>
              <a:rPr lang="en-US" sz="2300" dirty="0" smtClean="0"/>
              <a:t>=</a:t>
            </a:r>
            <a:r>
              <a:rPr lang="en-US" sz="2300" dirty="0" err="1" smtClean="0"/>
              <a:t>EndTime</a:t>
            </a:r>
            <a:r>
              <a:rPr lang="en-US" sz="2300" dirty="0" smtClean="0"/>
              <a:t> - </a:t>
            </a:r>
            <a:r>
              <a:rPr lang="en-US" sz="2300" dirty="0"/>
              <a:t>1 </a:t>
            </a:r>
            <a:r>
              <a:rPr lang="en-US" sz="2300" dirty="0" smtClean="0"/>
              <a:t>day</a:t>
            </a:r>
            <a:endParaRPr lang="en-US" sz="2300" dirty="0"/>
          </a:p>
          <a:p>
            <a:pPr lvl="1"/>
            <a:endParaRPr lang="en-US" dirty="0" smtClean="0"/>
          </a:p>
          <a:p>
            <a:r>
              <a:rPr lang="en-US" dirty="0" err="1" smtClean="0"/>
              <a:t>dcache</a:t>
            </a:r>
            <a:r>
              <a:rPr lang="en-US" dirty="0" smtClean="0"/>
              <a:t> doesn’t publish </a:t>
            </a:r>
            <a:r>
              <a:rPr lang="en-US" dirty="0" err="1" smtClean="0"/>
              <a:t>ResourceCapacityAllocated</a:t>
            </a:r>
            <a:endParaRPr lang="en-US" dirty="0" smtClean="0"/>
          </a:p>
          <a:p>
            <a:r>
              <a:rPr lang="en-US" dirty="0" err="1" smtClean="0"/>
              <a:t>dpm</a:t>
            </a:r>
            <a:r>
              <a:rPr lang="en-US" dirty="0" smtClean="0"/>
              <a:t> publishes FQAN instead of VO (or as well as?)</a:t>
            </a:r>
          </a:p>
          <a:p>
            <a:r>
              <a:rPr lang="en-US" dirty="0" smtClean="0"/>
              <a:t>Some Italian Used data looks dubious (</a:t>
            </a:r>
            <a:r>
              <a:rPr lang="en-US" dirty="0" err="1" smtClean="0"/>
              <a:t>ExaBytes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Portal not processing the totals correctly (to be fixed soon)</a:t>
            </a:r>
            <a:endParaRPr lang="en-US" dirty="0" smtClean="0"/>
          </a:p>
          <a:p>
            <a:r>
              <a:rPr lang="en-US" dirty="0" smtClean="0"/>
              <a:t>No accounting software for other storage systems: </a:t>
            </a:r>
            <a:r>
              <a:rPr lang="en-US" dirty="0" err="1" smtClean="0"/>
              <a:t>xrootd</a:t>
            </a:r>
            <a:r>
              <a:rPr lang="en-US" dirty="0" smtClean="0"/>
              <a:t>, </a:t>
            </a:r>
            <a:r>
              <a:rPr lang="en-US" dirty="0" err="1" smtClean="0"/>
              <a:t>ceph</a:t>
            </a:r>
            <a:r>
              <a:rPr lang="en-US" dirty="0" smtClean="0"/>
              <a:t>, </a:t>
            </a:r>
            <a:r>
              <a:rPr lang="en-US" dirty="0" err="1" smtClean="0"/>
              <a:t>StoRM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3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will address the issues with developers</a:t>
            </a:r>
          </a:p>
          <a:p>
            <a:r>
              <a:rPr lang="en-US" dirty="0" smtClean="0"/>
              <a:t>We would like a small number of volunteers to test </a:t>
            </a:r>
            <a:r>
              <a:rPr lang="en-US" dirty="0"/>
              <a:t>the documentation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wiki.egi.eu/wiki/APEL/Storage</a:t>
            </a:r>
            <a:r>
              <a:rPr lang="en-US" dirty="0" smtClean="0"/>
              <a:t> and starting to publish (now).</a:t>
            </a:r>
          </a:p>
          <a:p>
            <a:pPr lvl="1"/>
            <a:r>
              <a:rPr lang="en-US" dirty="0" smtClean="0"/>
              <a:t>starting to publish before bugs are fixed </a:t>
            </a:r>
          </a:p>
          <a:p>
            <a:r>
              <a:rPr lang="en-US" dirty="0" smtClean="0"/>
              <a:t>Comment </a:t>
            </a:r>
            <a:r>
              <a:rPr lang="en-US" dirty="0"/>
              <a:t>on prototype portal views </a:t>
            </a:r>
            <a:r>
              <a:rPr lang="en-US" dirty="0">
                <a:hlinkClick r:id="rId3"/>
              </a:rPr>
              <a:t>http://accounting-devel.egi.eu/storage.php</a:t>
            </a:r>
            <a:r>
              <a:rPr lang="en-US" dirty="0" smtClean="0"/>
              <a:t>? </a:t>
            </a:r>
          </a:p>
          <a:p>
            <a:r>
              <a:rPr lang="en-US" dirty="0" smtClean="0"/>
              <a:t>Start a campaign to get sites publishing (how soon?)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E42A-4F57-4DFC-9816-CFE068E4C07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56214"/>
      </p:ext>
    </p:extLst>
  </p:cSld>
  <p:clrMapOvr>
    <a:masterClrMapping/>
  </p:clrMapOvr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5500</TotalTime>
  <Words>355</Words>
  <Application>Microsoft Office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EGI-InSPIRE-Slide-Template_v4</vt:lpstr>
      <vt:lpstr>Storage Accounting</vt:lpstr>
      <vt:lpstr>Background</vt:lpstr>
      <vt:lpstr>Prototype Portal View</vt:lpstr>
      <vt:lpstr>Within an NGI</vt:lpstr>
      <vt:lpstr>Within a Site</vt:lpstr>
      <vt:lpstr>PowerPoint Presentation</vt:lpstr>
      <vt:lpstr>Currrent Status</vt:lpstr>
      <vt:lpstr>Current Issues</vt:lpstr>
      <vt:lpstr>Next</vt:lpstr>
      <vt:lpstr>PowerPoint Presentation</vt:lpstr>
      <vt:lpstr>Cloud Storage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John Gordon</cp:lastModifiedBy>
  <cp:revision>228</cp:revision>
  <dcterms:created xsi:type="dcterms:W3CDTF">2010-09-03T12:01:03Z</dcterms:created>
  <dcterms:modified xsi:type="dcterms:W3CDTF">2015-10-28T12:41:58Z</dcterms:modified>
</cp:coreProperties>
</file>